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54021-B42C-42B7-9BED-5E368992893D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CA1F6-8E31-4938-AAB8-CFACFD7B5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1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16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7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402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7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62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1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0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883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701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949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12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3762D4-023D-4BDF-885A-C1F6660624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25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417638"/>
            <a:ext cx="8686800" cy="513556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72: </a:t>
            </a:r>
            <a:r>
              <a:rPr lang="es-ES_tradnl" altLang="en-US" dirty="0"/>
              <a:t>¿Lees mucho?</a:t>
            </a:r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¿Estudias español en la escuela?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¿Hablas mucho con la profesora de español?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¿Escuchas a la profesora?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¿Miras </a:t>
            </a:r>
            <a:r>
              <a:rPr lang="es-ES_tradnl" altLang="en-US" dirty="0" smtClean="0"/>
              <a:t>a los profesores </a:t>
            </a:r>
            <a:r>
              <a:rPr lang="es-ES_tradnl" altLang="en-US" dirty="0"/>
              <a:t>cuando </a:t>
            </a:r>
            <a:r>
              <a:rPr lang="es-ES_tradnl" altLang="en-US" dirty="0" smtClean="0"/>
              <a:t>ellos hablan?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Presente de los verbos –ER, -IR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altLang="en-US" sz="2800" dirty="0"/>
              <a:t>10% of </a:t>
            </a:r>
            <a:r>
              <a:rPr lang="es-ES_tradnl" altLang="en-US" sz="2800" dirty="0" err="1"/>
              <a:t>all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Spanish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 -ER o -IR</a:t>
            </a:r>
          </a:p>
          <a:p>
            <a:pPr>
              <a:lnSpc>
                <a:spcPct val="80000"/>
              </a:lnSpc>
            </a:pPr>
            <a:r>
              <a:rPr lang="es-ES_tradnl" altLang="en-US" sz="2800" dirty="0"/>
              <a:t>To </a:t>
            </a:r>
            <a:r>
              <a:rPr lang="es-ES_tradnl" altLang="en-US" sz="2800" dirty="0" err="1"/>
              <a:t>conjugate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verbs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that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</a:t>
            </a:r>
            <a:r>
              <a:rPr lang="es-ES_tradnl" altLang="en-US" sz="2800" dirty="0"/>
              <a:t> in -ER o –IR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1) </a:t>
            </a:r>
            <a:r>
              <a:rPr lang="es-ES_tradnl" altLang="en-US" sz="2800" dirty="0" err="1"/>
              <a:t>Remove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ending</a:t>
            </a:r>
            <a:r>
              <a:rPr lang="es-ES_tradnl" altLang="en-US" sz="2800" dirty="0"/>
              <a:t> </a:t>
            </a:r>
            <a:r>
              <a:rPr lang="es-ES_tradnl" altLang="en-US" sz="2800" b="1" dirty="0">
                <a:solidFill>
                  <a:srgbClr val="0000FF"/>
                </a:solidFill>
              </a:rPr>
              <a:t>-ER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b="1" dirty="0">
                <a:solidFill>
                  <a:srgbClr val="33CC33"/>
                </a:solidFill>
              </a:rPr>
              <a:t>–IR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b="1" dirty="0">
              <a:solidFill>
                <a:srgbClr val="33CC33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                </a:t>
            </a:r>
            <a:r>
              <a:rPr lang="es-ES_tradnl" altLang="en-US" sz="2800" b="1" dirty="0">
                <a:solidFill>
                  <a:srgbClr val="0000FF"/>
                </a:solidFill>
              </a:rPr>
              <a:t>Comer			</a:t>
            </a:r>
            <a:r>
              <a:rPr lang="es-ES_tradnl" altLang="en-US" sz="2800" b="1" dirty="0">
                <a:solidFill>
                  <a:srgbClr val="33CC33"/>
                </a:solidFill>
              </a:rPr>
              <a:t>Vivir</a:t>
            </a:r>
            <a:endParaRPr lang="es-ES_tradnl" altLang="en-US" sz="2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2) </a:t>
            </a:r>
            <a:r>
              <a:rPr lang="es-ES_tradnl" altLang="en-US" sz="2800" dirty="0" err="1"/>
              <a:t>Replace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endings</a:t>
            </a:r>
            <a:r>
              <a:rPr lang="es-ES_tradnl" altLang="en-US" sz="2800" dirty="0"/>
              <a:t> in </a:t>
            </a:r>
            <a:r>
              <a:rPr lang="es-ES_tradnl" altLang="en-US" sz="2800" dirty="0" err="1"/>
              <a:t>the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following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way</a:t>
            </a:r>
            <a:r>
              <a:rPr lang="es-ES_tradnl" altLang="en-US" sz="2800" dirty="0"/>
              <a:t> 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Yo			Nosotros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Tú			Vosotros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Él Ella		Ellos Ellas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dirty="0"/>
              <a:t>		  Ud.		              Uds.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**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both</a:t>
            </a:r>
            <a:r>
              <a:rPr lang="es-ES_tradnl" altLang="en-US" sz="2800" b="1" dirty="0">
                <a:solidFill>
                  <a:srgbClr val="CC0099"/>
                </a:solidFill>
              </a:rPr>
              <a:t> are 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the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  <a:r>
              <a:rPr lang="es-ES_tradnl" altLang="en-US" sz="2800" b="1" dirty="0" err="1">
                <a:solidFill>
                  <a:srgbClr val="CC0099"/>
                </a:solidFill>
              </a:rPr>
              <a:t>same</a:t>
            </a:r>
            <a:r>
              <a:rPr lang="es-ES_tradnl" altLang="en-US" sz="2800" b="1" dirty="0">
                <a:solidFill>
                  <a:srgbClr val="CC0099"/>
                </a:solidFill>
              </a:rPr>
              <a:t> EXCEPT in NOSOTROS and VOSOTROS**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16163" y="3810000"/>
            <a:ext cx="57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-O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0" y="4191000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-ES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0" y="4724400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91200" y="3748088"/>
            <a:ext cx="1349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-EMOS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54688" y="4129088"/>
            <a:ext cx="874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-ÉIS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791200" y="47244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-EN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94538" y="3733800"/>
            <a:ext cx="1211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-IMOS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134225" y="4114800"/>
            <a:ext cx="638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CC33"/>
                </a:solidFill>
              </a:rPr>
              <a:t>-ÍS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9800" y="3352800"/>
            <a:ext cx="796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6324600" y="3367088"/>
            <a:ext cx="1566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3333CC"/>
                </a:solidFill>
              </a:rPr>
              <a:t>-ER </a:t>
            </a:r>
            <a:r>
              <a:rPr lang="es-ES_tradnl" altLang="en-US" sz="2800" b="1">
                <a:solidFill>
                  <a:srgbClr val="CC0099"/>
                </a:solidFill>
              </a:rPr>
              <a:t>/ </a:t>
            </a:r>
            <a:r>
              <a:rPr lang="es-ES_tradnl" altLang="en-US" sz="2800" b="1">
                <a:solidFill>
                  <a:srgbClr val="33CC33"/>
                </a:solidFill>
              </a:rPr>
              <a:t>-IR</a:t>
            </a:r>
            <a:endParaRPr lang="es-ES_tradnl" altLang="en-US" sz="2800" b="1">
              <a:solidFill>
                <a:srgbClr val="3333CC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674144" y="2514600"/>
            <a:ext cx="388144" cy="381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10200" y="2590800"/>
            <a:ext cx="388144" cy="381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 irregular VER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The verb VER (to see) is conjugated just like the regular –ER verbs, EXCEPT in the  YO form...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>
                <a:solidFill>
                  <a:srgbClr val="CC0099"/>
                </a:solidFill>
              </a:rPr>
              <a:t>VER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Yo		V</a:t>
            </a:r>
            <a:r>
              <a:rPr lang="en-US" altLang="en-US" u="sng">
                <a:solidFill>
                  <a:srgbClr val="FF0000"/>
                </a:solidFill>
              </a:rPr>
              <a:t>E</a:t>
            </a:r>
            <a:r>
              <a:rPr lang="en-US" altLang="en-US" u="sng">
                <a:solidFill>
                  <a:srgbClr val="33CC33"/>
                </a:solidFill>
              </a:rPr>
              <a:t>O</a:t>
            </a:r>
            <a:endParaRPr lang="en-US" altLang="en-US">
              <a:solidFill>
                <a:srgbClr val="33CC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Tú		V</a:t>
            </a:r>
            <a:r>
              <a:rPr lang="en-US" altLang="en-US">
                <a:solidFill>
                  <a:srgbClr val="CC0099"/>
                </a:solidFill>
              </a:rPr>
              <a:t>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       Él ella Ud.	V</a:t>
            </a:r>
            <a:r>
              <a:rPr lang="en-US" altLang="en-US">
                <a:solidFill>
                  <a:srgbClr val="CC0099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Nosotros		V</a:t>
            </a:r>
            <a:r>
              <a:rPr lang="en-US" altLang="en-US">
                <a:solidFill>
                  <a:srgbClr val="CC0099"/>
                </a:solidFill>
              </a:rPr>
              <a:t>emos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 Vosotros		V</a:t>
            </a:r>
            <a:r>
              <a:rPr lang="en-US" altLang="en-US">
                <a:solidFill>
                  <a:srgbClr val="CC0099"/>
                </a:solidFill>
              </a:rPr>
              <a:t>éis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  Ellos Ellas Uds.	V</a:t>
            </a:r>
            <a:r>
              <a:rPr lang="en-US" altLang="en-US">
                <a:solidFill>
                  <a:srgbClr val="CC0099"/>
                </a:solidFill>
              </a:rPr>
              <a:t>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412456" y="2514600"/>
            <a:ext cx="388144" cy="381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5292598"/>
        </p:xfrm>
        <a:graphic>
          <a:graphicData uri="http://schemas.openxmlformats.org/drawingml/2006/table">
            <a:tbl>
              <a:tblPr/>
              <a:tblGrid>
                <a:gridCol w="1981200"/>
                <a:gridCol w="1493838"/>
                <a:gridCol w="1736725"/>
                <a:gridCol w="1736725"/>
                <a:gridCol w="1738312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Vivir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I- Listen and determine whether each one refers to one person or more than one person.</a:t>
            </a:r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/>
          </a:p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</p:txBody>
      </p:sp>
      <p:graphicFrame>
        <p:nvGraphicFramePr>
          <p:cNvPr id="8222" name="Group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20110352"/>
              </p:ext>
            </p:extLst>
          </p:nvPr>
        </p:nvGraphicFramePr>
        <p:xfrm>
          <a:off x="1752600" y="1919288"/>
          <a:ext cx="5486400" cy="2454592"/>
        </p:xfrm>
        <a:graphic>
          <a:graphicData uri="http://schemas.openxmlformats.org/drawingml/2006/table">
            <a:tbl>
              <a:tblPr/>
              <a:tblGrid>
                <a:gridCol w="2821577"/>
                <a:gridCol w="2664823"/>
              </a:tblGrid>
              <a:tr h="4429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person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More than one person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12427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884238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5562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II- 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&amp; redo </a:t>
            </a:r>
            <a:r>
              <a:rPr lang="es-ES_tradnl" altLang="en-US" dirty="0" err="1" smtClean="0"/>
              <a:t>each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sentence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using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new </a:t>
            </a:r>
            <a:r>
              <a:rPr lang="es-ES_tradnl" altLang="en-US" dirty="0" err="1" smtClean="0"/>
              <a:t>subject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María vive en California.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asiste a una escuela publica. </a:t>
            </a:r>
            <a:r>
              <a:rPr lang="es-ES_tradnl" altLang="en-US" sz="2200" i="1" dirty="0"/>
              <a:t>(su hermano y ella)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aprende español en la escuela. </a:t>
            </a:r>
            <a:r>
              <a:rPr lang="es-ES_tradnl" altLang="en-US" sz="2200" i="1" dirty="0"/>
              <a:t>(ellas)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Ella lee y escribe mucho. </a:t>
            </a:r>
            <a:r>
              <a:rPr lang="es-ES_tradnl" altLang="en-US" sz="2200" i="1" dirty="0"/>
              <a:t>(sus amigas)</a:t>
            </a:r>
          </a:p>
          <a:p>
            <a:pPr marL="609600" indent="-609600">
              <a:buFontTx/>
              <a:buAutoNum type="arabicPeriod"/>
            </a:pPr>
            <a:endParaRPr lang="es-ES_tradnl" altLang="en-US" sz="2200" i="1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A veces ella ve la televisión. </a:t>
            </a:r>
            <a:r>
              <a:rPr lang="es-ES_tradnl" altLang="en-US" sz="2200" i="1" dirty="0"/>
              <a:t>(ellas)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endParaRPr lang="en-US" altLang="en-US" sz="2800" dirty="0" smtClean="0"/>
          </a:p>
          <a:p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 smtClean="0"/>
              <a:t>Complete the handout (p. 4.8)</a:t>
            </a:r>
            <a:endParaRPr lang="en-US" altLang="en-US" sz="2800" dirty="0"/>
          </a:p>
          <a:p>
            <a:r>
              <a:rPr lang="en-US" altLang="en-US" sz="2800" dirty="0" smtClean="0"/>
              <a:t>QUIZ </a:t>
            </a:r>
            <a:r>
              <a:rPr lang="en-US" altLang="en-US" sz="2800" dirty="0" smtClean="0"/>
              <a:t>1/2: CAPITULO 4 ON </a:t>
            </a:r>
            <a:r>
              <a:rPr lang="en-US" altLang="en-US" sz="2800" dirty="0" smtClean="0"/>
              <a:t>TUESDAY</a:t>
            </a:r>
            <a:r>
              <a:rPr lang="en-US" altLang="en-US" sz="2800" dirty="0" smtClean="0"/>
              <a:t>!</a:t>
            </a:r>
          </a:p>
          <a:p>
            <a:pPr lvl="1"/>
            <a:r>
              <a:rPr lang="en-US" altLang="en-US" sz="2400" dirty="0" smtClean="0"/>
              <a:t>Study p. 128-135 (food, meals, etc.)</a:t>
            </a:r>
          </a:p>
          <a:p>
            <a:pPr marL="457200" lvl="1" indent="0">
              <a:buNone/>
            </a:pPr>
            <a:endParaRPr lang="en-US" altLang="en-US" sz="2400" dirty="0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685800" y="1143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72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1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270</Words>
  <Application>Microsoft Office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 Clase 702 La fecha es el 25 de abril del 2014</vt:lpstr>
      <vt:lpstr>El Presente de los verbos –ER, -IR</vt:lpstr>
      <vt:lpstr>Verbo irregular VER</vt:lpstr>
      <vt:lpstr>Practica</vt:lpstr>
      <vt:lpstr>Ejercicios:</vt:lpstr>
      <vt:lpstr>Ejercicios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7 IM La fecha es el 10 de marzo del 2011</dc:title>
  <dc:creator>Helen Zumaeta</dc:creator>
  <cp:lastModifiedBy>Helen Zumaeta</cp:lastModifiedBy>
  <cp:revision>22</cp:revision>
  <cp:lastPrinted>2014-04-25T17:40:41Z</cp:lastPrinted>
  <dcterms:created xsi:type="dcterms:W3CDTF">2011-03-10T02:59:13Z</dcterms:created>
  <dcterms:modified xsi:type="dcterms:W3CDTF">2014-04-25T17:41:24Z</dcterms:modified>
</cp:coreProperties>
</file>